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5"/>
  </p:notesMasterIdLst>
  <p:handoutMasterIdLst>
    <p:handoutMasterId r:id="rId16"/>
  </p:handoutMasterIdLst>
  <p:sldIdLst>
    <p:sldId id="278" r:id="rId5"/>
    <p:sldId id="297" r:id="rId6"/>
    <p:sldId id="293" r:id="rId7"/>
    <p:sldId id="271" r:id="rId8"/>
    <p:sldId id="285" r:id="rId9"/>
    <p:sldId id="294" r:id="rId10"/>
    <p:sldId id="298" r:id="rId11"/>
    <p:sldId id="295" r:id="rId12"/>
    <p:sldId id="296" r:id="rId13"/>
    <p:sldId id="29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F10626-1D6A-4437-97D0-D6388E354D75}" v="788" dt="2024-10-11T11:52:29.220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7" autoAdjust="0"/>
    <p:restoredTop sz="95388" autoAdjust="0"/>
  </p:normalViewPr>
  <p:slideViewPr>
    <p:cSldViewPr snapToGrid="0">
      <p:cViewPr varScale="1">
        <p:scale>
          <a:sx n="98" d="100"/>
          <a:sy n="98" d="100"/>
        </p:scale>
        <p:origin x="54" y="6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205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833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84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7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04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8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10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0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7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655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3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: Shape 9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Oval 9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9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1" name="Group 9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0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r="9096" b="1"/>
          <a:stretch/>
        </p:blipFill>
        <p:spPr>
          <a:xfrm>
            <a:off x="1156168" y="1238703"/>
            <a:ext cx="4359519" cy="5070022"/>
          </a:xfrm>
          <a:custGeom>
            <a:avLst/>
            <a:gdLst/>
            <a:ahLst/>
            <a:cxnLst/>
            <a:rect l="l" t="t" r="r" b="b"/>
            <a:pathLst>
              <a:path w="6098400" h="6858000">
                <a:moveTo>
                  <a:pt x="0" y="0"/>
                </a:moveTo>
                <a:lnTo>
                  <a:pt x="6098400" y="0"/>
                </a:lnTo>
                <a:lnTo>
                  <a:pt x="609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0" y="1939113"/>
            <a:ext cx="5437187" cy="4356456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sz="2400" err="1">
                <a:latin typeface="Calibri"/>
                <a:cs typeface="Calibri"/>
              </a:rPr>
              <a:t>Заказчик</a:t>
            </a:r>
            <a:r>
              <a:rPr lang="en-US" sz="2400" dirty="0">
                <a:latin typeface="Calibri"/>
                <a:cs typeface="Calibri"/>
              </a:rPr>
              <a:t>: ООО "</a:t>
            </a:r>
            <a:r>
              <a:rPr lang="en-US" sz="2400" err="1">
                <a:latin typeface="Calibri"/>
                <a:cs typeface="Calibri"/>
              </a:rPr>
              <a:t>ЭнерТест</a:t>
            </a:r>
            <a:r>
              <a:rPr lang="en-US" sz="2400" dirty="0">
                <a:latin typeface="Calibri"/>
                <a:cs typeface="Calibri"/>
              </a:rPr>
              <a:t>"</a:t>
            </a:r>
            <a:br>
              <a:rPr lang="en-US" sz="2400" dirty="0">
                <a:latin typeface="Calibri"/>
              </a:rPr>
            </a:br>
            <a:br>
              <a:rPr lang="en-US" sz="2400" dirty="0">
                <a:latin typeface="Calibri"/>
              </a:rPr>
            </a:br>
            <a:r>
              <a:rPr lang="en-US" sz="2400" err="1">
                <a:latin typeface="Calibri"/>
                <a:cs typeface="Calibri"/>
              </a:rPr>
              <a:t>Проект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err="1">
                <a:latin typeface="Calibri"/>
                <a:cs typeface="Calibri"/>
              </a:rPr>
              <a:t>Разработка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err="1">
                <a:latin typeface="Calibri"/>
                <a:cs typeface="Calibri"/>
              </a:rPr>
              <a:t>компьютерного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err="1">
                <a:latin typeface="Calibri"/>
                <a:cs typeface="Calibri"/>
              </a:rPr>
              <a:t>зрения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err="1">
                <a:latin typeface="Calibri"/>
                <a:cs typeface="Calibri"/>
              </a:rPr>
              <a:t>для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err="1">
                <a:latin typeface="Calibri"/>
                <a:cs typeface="Calibri"/>
              </a:rPr>
              <a:t>распознавания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err="1">
                <a:latin typeface="Calibri"/>
                <a:cs typeface="Calibri"/>
              </a:rPr>
              <a:t>данных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err="1">
                <a:latin typeface="Calibri"/>
                <a:cs typeface="Calibri"/>
              </a:rPr>
              <a:t>электросчетчиков</a:t>
            </a:r>
            <a:br>
              <a:rPr lang="en-US" sz="2400" dirty="0">
                <a:latin typeface="Calibri"/>
              </a:rPr>
            </a:br>
            <a:br>
              <a:rPr lang="en-US" sz="2400" dirty="0">
                <a:latin typeface="Calibri"/>
              </a:rPr>
            </a:br>
            <a:r>
              <a:rPr lang="en-US" sz="2400" err="1">
                <a:latin typeface="Calibri"/>
                <a:cs typeface="Calibri"/>
              </a:rPr>
              <a:t>Тимлид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err="1">
                <a:latin typeface="Calibri"/>
                <a:cs typeface="Calibri"/>
              </a:rPr>
              <a:t>Алексей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err="1">
                <a:latin typeface="Calibri"/>
                <a:cs typeface="Calibri"/>
              </a:rPr>
              <a:t>Терещенко</a:t>
            </a:r>
            <a:br>
              <a:rPr lang="en-US" sz="2400" dirty="0">
                <a:latin typeface="Calibri"/>
              </a:rPr>
            </a:br>
            <a:br>
              <a:rPr lang="en-US" sz="2400" dirty="0">
                <a:latin typeface="Calibri"/>
              </a:rPr>
            </a:br>
            <a:r>
              <a:rPr lang="en-US" sz="2400" err="1">
                <a:latin typeface="Calibri"/>
                <a:cs typeface="Calibri"/>
              </a:rPr>
              <a:t>Исполнитель</a:t>
            </a:r>
            <a:r>
              <a:rPr lang="en-US" sz="2400" dirty="0">
                <a:latin typeface="Calibri"/>
                <a:cs typeface="Calibri"/>
              </a:rPr>
              <a:t>: </a:t>
            </a:r>
            <a:br>
              <a:rPr lang="en-US" sz="2400" dirty="0">
                <a:latin typeface="Calibri"/>
              </a:rPr>
            </a:br>
            <a:r>
              <a:rPr lang="en-US" sz="2400" err="1">
                <a:latin typeface="Calibri"/>
                <a:cs typeface="Calibri"/>
              </a:rPr>
              <a:t>Токарев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err="1">
                <a:latin typeface="Calibri"/>
                <a:cs typeface="Calibri"/>
              </a:rPr>
              <a:t>Александр</a:t>
            </a:r>
            <a:br>
              <a:rPr lang="en-US" sz="2400" dirty="0">
                <a:latin typeface="Calibri"/>
                <a:ea typeface="Calibri"/>
                <a:cs typeface="Calibri"/>
              </a:rPr>
            </a:br>
            <a:br>
              <a:rPr lang="en-US" sz="2400">
                <a:latin typeface="Calibri"/>
                <a:ea typeface="Calibri"/>
                <a:cs typeface="Calibri"/>
              </a:rPr>
            </a:br>
            <a:r>
              <a:rPr lang="en-US" sz="2400">
                <a:latin typeface="Calibri"/>
                <a:ea typeface="Calibri"/>
                <a:cs typeface="Calibri"/>
              </a:rPr>
              <a:t>Старт обучения: </a:t>
            </a:r>
            <a:r>
              <a:rPr lang="en-US" sz="2400">
                <a:latin typeface="Calibri"/>
                <a:cs typeface="Calibri"/>
              </a:rPr>
              <a:t>11 января 2024 г.</a:t>
            </a:r>
            <a:r>
              <a:rPr lang="en-US" sz="13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 </a:t>
            </a:r>
            <a:br>
              <a:rPr lang="en-US" sz="1300" b="1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</a:br>
            <a:br>
              <a:rPr lang="en-US" sz="1300" b="1" dirty="0">
                <a:latin typeface="Arial"/>
                <a:ea typeface="Calibri"/>
                <a:cs typeface="Arial"/>
              </a:rPr>
            </a:br>
            <a:r>
              <a:rPr lang="en-US" sz="2400" err="1">
                <a:latin typeface="Calibri"/>
                <a:ea typeface="Calibri"/>
                <a:cs typeface="Calibri"/>
              </a:rPr>
              <a:t>Дата</a:t>
            </a:r>
            <a:r>
              <a:rPr lang="en-US" sz="2400"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</a:rPr>
              <a:t>защиты</a:t>
            </a:r>
            <a:r>
              <a:rPr lang="en-US" sz="2400">
                <a:latin typeface="Calibri"/>
                <a:ea typeface="Calibri"/>
                <a:cs typeface="Calibri"/>
              </a:rPr>
              <a:t>: 11 </a:t>
            </a:r>
            <a:r>
              <a:rPr lang="en-US" sz="2400" err="1">
                <a:latin typeface="Calibri"/>
                <a:ea typeface="Calibri"/>
                <a:cs typeface="Calibri"/>
              </a:rPr>
              <a:t>октября</a:t>
            </a:r>
            <a:r>
              <a:rPr lang="en-US" sz="2400" dirty="0">
                <a:latin typeface="Calibri"/>
                <a:ea typeface="Calibri"/>
                <a:cs typeface="Calibri"/>
              </a:rPr>
              <a:t> 2024г.</a:t>
            </a:r>
            <a:br>
              <a:rPr lang="en-US" sz="2400" dirty="0">
                <a:latin typeface="Calibri"/>
                <a:ea typeface="Calibri"/>
                <a:cs typeface="Calibri"/>
              </a:rPr>
            </a:br>
            <a:br>
              <a:rPr lang="en-US" sz="2400" dirty="0">
                <a:latin typeface="Calibri"/>
                <a:cs typeface="Calibri"/>
              </a:rPr>
            </a:br>
            <a:endParaRPr lang="en-US" sz="2400">
              <a:latin typeface="Calibri"/>
              <a:cs typeface="Calibri"/>
            </a:endParaRPr>
          </a:p>
          <a:p>
            <a:br>
              <a:rPr lang="en-US" sz="1600" b="1" dirty="0"/>
            </a:br>
            <a:br>
              <a:rPr lang="en-US" sz="1600" b="1" dirty="0"/>
            </a:br>
            <a:endParaRPr lang="en-US" sz="1600"/>
          </a:p>
        </p:txBody>
      </p:sp>
      <p:pic>
        <p:nvPicPr>
          <p:cNvPr id="2" name="Рисунок 1" descr="Изображение выглядит как текст, электроника, машина, Измерительный инструмент&#10;&#10;Автоматически созданное описание">
            <a:extLst>
              <a:ext uri="{FF2B5EF4-FFF2-40B4-BE49-F238E27FC236}">
                <a16:creationId xmlns:a16="http://schemas.microsoft.com/office/drawing/2014/main" id="{105D049B-867A-B53C-1E2F-668F55F474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658"/>
          <a:stretch/>
        </p:blipFill>
        <p:spPr>
          <a:xfrm>
            <a:off x="7122432" y="1234860"/>
            <a:ext cx="4500563" cy="5061152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A9BF34-6AF8-520B-F1BF-AE069798B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987" y="320448"/>
            <a:ext cx="3248025" cy="44767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8C046AF-E8B6-135B-12CA-B42F02701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08" y="82323"/>
            <a:ext cx="33528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22" y="2204607"/>
            <a:ext cx="5179330" cy="3137291"/>
          </a:xfrm>
          <a:noFill/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3200" err="1">
                <a:latin typeface="+mj-lt"/>
                <a:ea typeface="+mj-ea"/>
                <a:cs typeface="+mj-cs"/>
              </a:rPr>
              <a:t>Спасибо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за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внимание</a:t>
            </a:r>
            <a:r>
              <a:rPr lang="en-US" sz="3200" dirty="0">
                <a:latin typeface="+mj-lt"/>
                <a:ea typeface="+mj-ea"/>
                <a:cs typeface="+mj-cs"/>
              </a:rPr>
              <a:t>!</a:t>
            </a:r>
          </a:p>
          <a:p>
            <a:endParaRPr lang="en-US" sz="2400" dirty="0">
              <a:latin typeface="+mj-lt"/>
              <a:ea typeface="+mj-ea"/>
              <a:cs typeface="+mj-cs"/>
            </a:endParaRPr>
          </a:p>
          <a:p>
            <a:r>
              <a:rPr lang="en-US" sz="2400" err="1">
                <a:latin typeface="+mj-lt"/>
                <a:ea typeface="+mj-ea"/>
                <a:cs typeface="+mj-cs"/>
              </a:rPr>
              <a:t>Токарев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err="1">
                <a:latin typeface="+mj-lt"/>
                <a:ea typeface="+mj-ea"/>
                <a:cs typeface="+mj-cs"/>
              </a:rPr>
              <a:t>Александр</a:t>
            </a:r>
            <a:endParaRPr lang="en-US" sz="2400">
              <a:latin typeface="+mj-lt"/>
              <a:ea typeface="+mj-ea"/>
              <a:cs typeface="+mj-cs"/>
            </a:endParaRPr>
          </a:p>
          <a:p>
            <a:r>
              <a:rPr lang="en-US" sz="2400" dirty="0">
                <a:latin typeface="+mj-lt"/>
                <a:ea typeface="+mj-ea"/>
                <a:cs typeface="+mj-cs"/>
              </a:rPr>
              <a:t>tokarevaleks1983@gmail.com</a:t>
            </a:r>
          </a:p>
          <a:p>
            <a:r>
              <a:rPr lang="en-US" sz="2400" err="1">
                <a:latin typeface="Walbaum Display"/>
              </a:rPr>
              <a:t>Телеграм</a:t>
            </a:r>
            <a:r>
              <a:rPr lang="en-US" sz="2400" dirty="0">
                <a:latin typeface="Walbaum Display"/>
              </a:rPr>
              <a:t>: @Tokarev_Aleks83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E25E0B-C187-2710-6667-DFD8D855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44" y="237821"/>
            <a:ext cx="3248025" cy="44767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Шрифт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51818F77-18DD-4961-1519-8794ED66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69" y="926949"/>
            <a:ext cx="33528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8DDD8-6824-6634-6D41-6A939629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58" y="459037"/>
            <a:ext cx="6964895" cy="5342418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1600" u="sng" kern="1200" dirty="0">
                <a:latin typeface="+mj-lt"/>
                <a:ea typeface="+mj-ea"/>
                <a:cs typeface="+mj-cs"/>
              </a:rPr>
              <a:t>1. </a:t>
            </a:r>
            <a:r>
              <a:rPr lang="en-US" sz="1600" u="sng" kern="1200" err="1">
                <a:latin typeface="+mj-lt"/>
                <a:ea typeface="+mj-ea"/>
                <a:cs typeface="+mj-cs"/>
              </a:rPr>
              <a:t>Введение</a:t>
            </a:r>
            <a:endParaRPr lang="en-US" sz="1600" kern="1200" err="1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600" err="1"/>
              <a:t>Компания</a:t>
            </a:r>
            <a:r>
              <a:rPr lang="en-US" sz="1600"/>
              <a:t> ООО "</a:t>
            </a:r>
            <a:r>
              <a:rPr lang="en-US" sz="1600" err="1"/>
              <a:t>ЭнерТест</a:t>
            </a:r>
            <a:r>
              <a:rPr lang="en-US" sz="1600"/>
              <a:t>" </a:t>
            </a:r>
            <a:r>
              <a:rPr lang="en-US" sz="1600" err="1"/>
              <a:t>предоставила</a:t>
            </a:r>
            <a:r>
              <a:rPr lang="en-US" sz="1600"/>
              <a:t> </a:t>
            </a:r>
            <a:r>
              <a:rPr lang="en-US" sz="1600" err="1"/>
              <a:t>техническое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задание</a:t>
            </a:r>
            <a:r>
              <a:rPr lang="en-US" sz="1600"/>
              <a:t>,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/>
              <a:t>в </a:t>
            </a:r>
            <a:r>
              <a:rPr lang="en-US" sz="1600" err="1"/>
              <a:t>котором</a:t>
            </a:r>
            <a:r>
              <a:rPr lang="en-US" sz="1600"/>
              <a:t> </a:t>
            </a:r>
            <a:r>
              <a:rPr lang="en-US" sz="1600" err="1"/>
              <a:t>описывает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требования</a:t>
            </a:r>
            <a:r>
              <a:rPr lang="en-US" sz="1600" kern="1200">
                <a:latin typeface="+mj-lt"/>
                <a:ea typeface="+mj-ea"/>
                <a:cs typeface="+mj-cs"/>
              </a:rPr>
              <a:t> к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разработке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системы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компьютерного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зрения</a:t>
            </a:r>
            <a:r>
              <a:rPr lang="en-US" sz="1600" kern="1200">
                <a:latin typeface="+mj-lt"/>
                <a:ea typeface="+mj-ea"/>
                <a:cs typeface="+mj-cs"/>
              </a:rPr>
              <a:t>,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основанной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на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нейронных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сетях</a:t>
            </a:r>
            <a:r>
              <a:rPr lang="en-US" sz="1600" kern="1200">
                <a:latin typeface="+mj-lt"/>
                <a:ea typeface="+mj-ea"/>
                <a:cs typeface="+mj-cs"/>
              </a:rPr>
              <a:t>,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для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автоматического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распознавания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информации</a:t>
            </a:r>
            <a:r>
              <a:rPr lang="en-US" sz="1600" kern="1200">
                <a:latin typeface="+mj-lt"/>
                <a:ea typeface="+mj-ea"/>
                <a:cs typeface="+mj-cs"/>
              </a:rPr>
              <a:t> с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электросчетчиков</a:t>
            </a:r>
            <a:r>
              <a:rPr lang="en-US" sz="1600" kern="1200">
                <a:latin typeface="+mj-lt"/>
                <a:ea typeface="+mj-ea"/>
                <a:cs typeface="+mj-cs"/>
              </a:rPr>
              <a:t> с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последующей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обработкой</a:t>
            </a:r>
            <a:r>
              <a:rPr lang="en-US" sz="1600" kern="1200">
                <a:latin typeface="+mj-lt"/>
                <a:ea typeface="+mj-ea"/>
                <a:cs typeface="+mj-cs"/>
              </a:rPr>
              <a:t> и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интеграцией</a:t>
            </a:r>
            <a:r>
              <a:rPr lang="en-US" sz="1600" kern="1200">
                <a:latin typeface="+mj-lt"/>
                <a:ea typeface="+mj-ea"/>
                <a:cs typeface="+mj-cs"/>
              </a:rPr>
              <a:t> с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внешними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сервисами</a:t>
            </a:r>
            <a:r>
              <a:rPr lang="en-US" sz="1600" kern="1200">
                <a:latin typeface="+mj-lt"/>
                <a:ea typeface="+mj-ea"/>
                <a:cs typeface="+mj-cs"/>
              </a:rPr>
              <a:t>.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Система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будет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интегрирована</a:t>
            </a:r>
            <a:r>
              <a:rPr lang="en-US" sz="1600" kern="1200">
                <a:latin typeface="+mj-lt"/>
                <a:ea typeface="+mj-ea"/>
                <a:cs typeface="+mj-cs"/>
              </a:rPr>
              <a:t> с Telegram-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ботом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для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взаимодействия</a:t>
            </a:r>
            <a:r>
              <a:rPr lang="en-US" sz="1600" kern="1200">
                <a:latin typeface="+mj-lt"/>
                <a:ea typeface="+mj-ea"/>
                <a:cs typeface="+mj-cs"/>
              </a:rPr>
              <a:t> с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пользователями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.</a:t>
            </a:r>
            <a:br>
              <a:rPr lang="en-US" sz="1600" kern="1200" dirty="0"/>
            </a:br>
            <a:endParaRPr lang="en-US" sz="1600" kern="120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600" u="sng" kern="1200" dirty="0">
                <a:latin typeface="+mj-lt"/>
                <a:ea typeface="+mj-ea"/>
                <a:cs typeface="+mj-cs"/>
              </a:rPr>
              <a:t>2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.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Цели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и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задачи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проекта</a:t>
            </a:r>
            <a:endParaRPr lang="en-US" sz="1600" kern="120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600" err="1"/>
              <a:t>Создание</a:t>
            </a:r>
            <a:r>
              <a:rPr lang="en-US" sz="1600" kern="120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автоматизированной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системы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,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которая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сможет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:</a:t>
            </a:r>
            <a:endParaRPr lang="en-US" sz="1600" kern="120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600" kern="1200" dirty="0">
                <a:latin typeface="+mj-lt"/>
                <a:ea typeface="+mj-ea"/>
                <a:cs typeface="+mj-cs"/>
              </a:rPr>
              <a:t>-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Считывать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информацию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с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фотографий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электросчетчиков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для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сверки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с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базой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данных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российских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реестров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учета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потребителей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.</a:t>
            </a:r>
            <a:endParaRPr lang="en-US" sz="1600" kern="120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600" kern="1200" dirty="0">
                <a:latin typeface="+mj-lt"/>
                <a:ea typeface="+mj-ea"/>
                <a:cs typeface="+mj-cs"/>
              </a:rPr>
              <a:t>-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Обрабатывать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и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распознавать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текст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на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изображениях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.</a:t>
            </a:r>
            <a:endParaRPr lang="en-US" sz="1600" kern="120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600" kern="1200" dirty="0">
                <a:latin typeface="+mj-lt"/>
                <a:ea typeface="+mj-ea"/>
                <a:cs typeface="+mj-cs"/>
              </a:rPr>
              <a:t>-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Передавать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распознанные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данные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на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сервер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для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сверки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с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базой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err="1">
                <a:latin typeface="+mj-lt"/>
                <a:ea typeface="+mj-ea"/>
                <a:cs typeface="+mj-cs"/>
              </a:rPr>
              <a:t>данных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.</a:t>
            </a:r>
            <a:endParaRPr lang="en-US" sz="1600" kern="120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600" kern="1200" dirty="0">
                <a:latin typeface="+mj-lt"/>
                <a:ea typeface="+mj-ea"/>
                <a:cs typeface="+mj-cs"/>
              </a:rPr>
              <a:t>- </a:t>
            </a:r>
            <a:r>
              <a:rPr lang="en-US" sz="1600" kern="1200" dirty="0" err="1">
                <a:latin typeface="+mj-lt"/>
                <a:ea typeface="+mj-ea"/>
                <a:cs typeface="+mj-cs"/>
              </a:rPr>
              <a:t>Возвращать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latin typeface="+mj-lt"/>
                <a:ea typeface="+mj-ea"/>
                <a:cs typeface="+mj-cs"/>
              </a:rPr>
              <a:t>пользователю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latin typeface="+mj-lt"/>
                <a:ea typeface="+mj-ea"/>
                <a:cs typeface="+mj-cs"/>
              </a:rPr>
              <a:t>полные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latin typeface="+mj-lt"/>
                <a:ea typeface="+mj-ea"/>
                <a:cs typeface="+mj-cs"/>
              </a:rPr>
              <a:t>данные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latin typeface="+mj-lt"/>
                <a:ea typeface="+mj-ea"/>
                <a:cs typeface="+mj-cs"/>
              </a:rPr>
              <a:t>по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latin typeface="+mj-lt"/>
                <a:ea typeface="+mj-ea"/>
                <a:cs typeface="+mj-cs"/>
              </a:rPr>
              <a:t>прибору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latin typeface="+mj-lt"/>
                <a:ea typeface="+mj-ea"/>
                <a:cs typeface="+mj-cs"/>
              </a:rPr>
              <a:t>учета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600" kern="1200" dirty="0" err="1">
                <a:latin typeface="+mj-lt"/>
                <a:ea typeface="+mj-ea"/>
                <a:cs typeface="+mj-cs"/>
              </a:rPr>
              <a:t>через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 Telegram-</a:t>
            </a:r>
            <a:r>
              <a:rPr lang="en-US" sz="1600" kern="1200" dirty="0" err="1">
                <a:latin typeface="+mj-lt"/>
                <a:ea typeface="+mj-ea"/>
                <a:cs typeface="+mj-cs"/>
              </a:rPr>
              <a:t>бот</a:t>
            </a:r>
            <a:r>
              <a:rPr lang="en-US" sz="1600" kern="1200" dirty="0">
                <a:latin typeface="+mj-lt"/>
                <a:ea typeface="+mj-ea"/>
                <a:cs typeface="+mj-cs"/>
              </a:rPr>
              <a:t>.</a:t>
            </a:r>
            <a:endParaRPr lang="en-US" sz="1600" kern="1200" dirty="0">
              <a:latin typeface="+mj-lt"/>
            </a:endParaRPr>
          </a:p>
          <a:p>
            <a:endParaRPr lang="en-US" sz="1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en-US" sz="1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Placeholder 24" descr="A close-up of a network">
            <a:extLst>
              <a:ext uri="{FF2B5EF4-FFF2-40B4-BE49-F238E27FC236}">
                <a16:creationId xmlns:a16="http://schemas.microsoft.com/office/drawing/2014/main" id="{6765C2BF-2028-656D-BEAF-CC886C3D64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" r="4975"/>
          <a:stretch/>
        </p:blipFill>
        <p:spPr>
          <a:xfrm>
            <a:off x="7705167" y="899069"/>
            <a:ext cx="3793826" cy="4454436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14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BD1283E4-6E2E-A18C-D637-27E59142B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4C3E83-0B53-04B8-C72B-71C760DE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308849" cy="824464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err="1">
                <a:latin typeface="Walbaum Display"/>
                <a:cs typeface="Calibri"/>
              </a:rPr>
              <a:t>Этапы</a:t>
            </a:r>
            <a:r>
              <a:rPr lang="en-US" dirty="0">
                <a:latin typeface="Walbaum Display"/>
                <a:cs typeface="Calibri"/>
              </a:rPr>
              <a:t> </a:t>
            </a:r>
            <a:r>
              <a:rPr lang="en-US" err="1">
                <a:latin typeface="Walbaum Display"/>
                <a:cs typeface="Calibri"/>
              </a:rPr>
              <a:t>работы</a:t>
            </a:r>
            <a:endParaRPr lang="en-US">
              <a:latin typeface="Walbaum Display"/>
              <a:cs typeface="Calibri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снимок экрана, Цвет электрик, сини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9FEFD52B-C0FC-3BBE-A1ED-9D60BB6D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98" y="3585662"/>
            <a:ext cx="1964658" cy="759494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, Цвет электрик, сини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AF4832E6-D69F-7991-F397-5763E4BC4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66" y="3585662"/>
            <a:ext cx="1964658" cy="7594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D99CB1-FABC-7115-0EAB-8CC5EA7137C6}"/>
              </a:ext>
            </a:extLst>
          </p:cNvPr>
          <p:cNvSpPr txBox="1"/>
          <p:nvPr/>
        </p:nvSpPr>
        <p:spPr>
          <a:xfrm>
            <a:off x="711868" y="1734552"/>
            <a:ext cx="14538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"/>
                <a:cs typeface="Calibri"/>
              </a:rPr>
              <a:t>Разметка в </a:t>
            </a:r>
            <a:r>
              <a:rPr lang="ru-RU" err="1">
                <a:latin typeface="Calibri"/>
                <a:cs typeface="Calibri"/>
              </a:rPr>
              <a:t>label</a:t>
            </a:r>
            <a:r>
              <a:rPr lang="ru-RU" dirty="0">
                <a:latin typeface="Calibri"/>
                <a:cs typeface="Calibri"/>
              </a:rPr>
              <a:t> </a:t>
            </a:r>
            <a:r>
              <a:rPr lang="ru-RU" err="1">
                <a:latin typeface="Calibri"/>
                <a:cs typeface="Calibri"/>
              </a:rPr>
              <a:t>studio</a:t>
            </a:r>
            <a:r>
              <a:rPr lang="ru-RU" dirty="0">
                <a:latin typeface="Calibri"/>
                <a:cs typeface="Calibri"/>
              </a:rPr>
              <a:t> и CVAT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9E78FA-4B3C-1AEA-3ED7-8469104B4615}"/>
              </a:ext>
            </a:extLst>
          </p:cNvPr>
          <p:cNvSpPr txBox="1"/>
          <p:nvPr/>
        </p:nvSpPr>
        <p:spPr>
          <a:xfrm>
            <a:off x="2396288" y="1714500"/>
            <a:ext cx="21656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"/>
                <a:cs typeface="Calibri"/>
              </a:rPr>
              <a:t>Обучение YOLO моделей распознавать боксы с метками</a:t>
            </a:r>
          </a:p>
        </p:txBody>
      </p:sp>
      <p:pic>
        <p:nvPicPr>
          <p:cNvPr id="32" name="Рисунок 31" descr="Изображение выглядит как снимок экрана, Цвет электрик, сини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00286DD-3DF2-3DFF-DBE1-DB412F4D4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118" y="3585662"/>
            <a:ext cx="1964658" cy="759494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снимок экрана, Цвет электрик, сини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7C523BF6-3457-FD78-9E0E-5F07E958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13" y="3585661"/>
            <a:ext cx="1964658" cy="759494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снимок экрана, Цвет электрик, сини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37E7EFB4-00FF-7A86-A950-186E4BC2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750" y="3585662"/>
            <a:ext cx="1964658" cy="7594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B43EF01-9D5C-DBBA-5A8C-E755D11406F1}"/>
              </a:ext>
            </a:extLst>
          </p:cNvPr>
          <p:cNvSpPr txBox="1"/>
          <p:nvPr/>
        </p:nvSpPr>
        <p:spPr>
          <a:xfrm>
            <a:off x="4802603" y="1714500"/>
            <a:ext cx="21656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"/>
                <a:cs typeface="Calibri"/>
              </a:rPr>
              <a:t>Создание </a:t>
            </a:r>
            <a:r>
              <a:rPr lang="ru-RU" err="1">
                <a:latin typeface="Calibri"/>
                <a:cs typeface="Calibri"/>
              </a:rPr>
              <a:t>датасета</a:t>
            </a:r>
            <a:r>
              <a:rPr lang="ru-RU" dirty="0">
                <a:latin typeface="Calibri"/>
                <a:cs typeface="Calibri"/>
              </a:rPr>
              <a:t> для обучения </a:t>
            </a:r>
            <a:r>
              <a:rPr lang="ru-RU" err="1">
                <a:latin typeface="Calibri"/>
                <a:cs typeface="Calibri"/>
              </a:rPr>
              <a:t>EasyOCR</a:t>
            </a:r>
            <a:r>
              <a:rPr lang="ru-RU" dirty="0">
                <a:latin typeface="Calibri"/>
                <a:cs typeface="Calibri"/>
              </a:rPr>
              <a:t> и CRNN моделей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A972A2-D11C-068B-5117-F90EBB3E8E7E}"/>
              </a:ext>
            </a:extLst>
          </p:cNvPr>
          <p:cNvSpPr txBox="1"/>
          <p:nvPr/>
        </p:nvSpPr>
        <p:spPr>
          <a:xfrm>
            <a:off x="6868024" y="1714499"/>
            <a:ext cx="21656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"/>
                <a:cs typeface="Calibri"/>
              </a:rPr>
              <a:t>Обучение </a:t>
            </a:r>
            <a:r>
              <a:rPr lang="ru-RU" err="1">
                <a:latin typeface="Calibri"/>
                <a:cs typeface="Calibri"/>
              </a:rPr>
              <a:t>EasyOCR</a:t>
            </a:r>
            <a:r>
              <a:rPr lang="ru-RU" dirty="0">
                <a:latin typeface="Calibri"/>
                <a:cs typeface="Calibri"/>
              </a:rPr>
              <a:t> и CRNN моделей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E58516-F519-A879-8CBD-813F761CF355}"/>
              </a:ext>
            </a:extLst>
          </p:cNvPr>
          <p:cNvSpPr txBox="1"/>
          <p:nvPr/>
        </p:nvSpPr>
        <p:spPr>
          <a:xfrm>
            <a:off x="9234235" y="1714499"/>
            <a:ext cx="21656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"/>
                <a:cs typeface="Calibri"/>
              </a:rPr>
              <a:t>Создание </a:t>
            </a:r>
            <a:r>
              <a:rPr lang="ru-RU" err="1">
                <a:latin typeface="Calibri"/>
                <a:cs typeface="Calibri"/>
              </a:rPr>
              <a:t>Telegram</a:t>
            </a:r>
            <a:r>
              <a:rPr lang="ru-RU" dirty="0">
                <a:latin typeface="Calibri"/>
                <a:cs typeface="Calibri"/>
              </a:rPr>
              <a:t> бота</a:t>
            </a:r>
          </a:p>
        </p:txBody>
      </p:sp>
    </p:spTree>
    <p:extLst>
      <p:ext uri="{BB962C8B-B14F-4D97-AF65-F5344CB8AC3E}">
        <p14:creationId xmlns:p14="http://schemas.microsoft.com/office/powerpoint/2010/main" val="547814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626" y="388854"/>
            <a:ext cx="4895766" cy="168281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err="1"/>
              <a:t>Разметка</a:t>
            </a:r>
            <a:r>
              <a:rPr lang="en-US" sz="4800" dirty="0"/>
              <a:t> в CVAT (Label Studio)</a:t>
            </a:r>
          </a:p>
        </p:txBody>
      </p:sp>
      <p:pic>
        <p:nvPicPr>
          <p:cNvPr id="4" name="Рисунок 3" descr="Изображение выглядит как текст, снимок экрана, электроник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EF392000-F10A-6DA1-529F-DFDA81C5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2" t="-880" r="7503" b="586"/>
          <a:stretch/>
        </p:blipFill>
        <p:spPr>
          <a:xfrm>
            <a:off x="5616495" y="3378151"/>
            <a:ext cx="6113699" cy="3114656"/>
          </a:xfrm>
          <a:custGeom>
            <a:avLst/>
            <a:gdLst/>
            <a:ahLst/>
            <a:cxnLst/>
            <a:rect l="l" t="t" r="r" b="b"/>
            <a:pathLst>
              <a:path w="2434045" h="2435676">
                <a:moveTo>
                  <a:pt x="0" y="0"/>
                </a:moveTo>
                <a:lnTo>
                  <a:pt x="2434045" y="0"/>
                </a:lnTo>
                <a:lnTo>
                  <a:pt x="2434045" y="2435676"/>
                </a:lnTo>
                <a:lnTo>
                  <a:pt x="0" y="2435676"/>
                </a:lnTo>
                <a:close/>
              </a:path>
            </a:pathLst>
          </a:custGeom>
        </p:spPr>
      </p:pic>
      <p:pic>
        <p:nvPicPr>
          <p:cNvPr id="5" name="Рисунок 4" descr="Изображение выглядит как текст, снимок экрана, электроника, машина&#10;&#10;Автоматически созданное описание">
            <a:extLst>
              <a:ext uri="{FF2B5EF4-FFF2-40B4-BE49-F238E27FC236}">
                <a16:creationId xmlns:a16="http://schemas.microsoft.com/office/drawing/2014/main" id="{B9149E8F-7A30-8B58-CE3C-CAFF0D6AD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737" y="391327"/>
            <a:ext cx="6096000" cy="28067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8EED9-1536-6BE6-F45E-26884F6316A1}"/>
              </a:ext>
            </a:extLst>
          </p:cNvPr>
          <p:cNvSpPr txBox="1"/>
          <p:nvPr/>
        </p:nvSpPr>
        <p:spPr>
          <a:xfrm>
            <a:off x="594986" y="2348630"/>
            <a:ext cx="438410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ru-RU" dirty="0">
                <a:latin typeface="Times New Roman"/>
                <a:cs typeface="Times New Roman"/>
              </a:rPr>
              <a:t>Заказчик предоставил базу фотографий счетчиков на 1000 изображений.</a:t>
            </a:r>
          </a:p>
          <a:p>
            <a:endParaRPr lang="ru-RU" dirty="0">
              <a:latin typeface="Times New Roman"/>
              <a:cs typeface="Times New Roman"/>
            </a:endParaRPr>
          </a:p>
          <a:p>
            <a:pPr marL="285750" indent="-285750">
              <a:buFont typeface="Calibri"/>
              <a:buChar char="-"/>
            </a:pPr>
            <a:r>
              <a:rPr lang="ru-RU" dirty="0">
                <a:latin typeface="Times New Roman"/>
                <a:cs typeface="Times New Roman"/>
              </a:rPr>
              <a:t>Изображения размечены в CVAT на 9 классов с помощью боксов под углом.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521" y="288591"/>
            <a:ext cx="4915819" cy="198360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800" err="1"/>
              <a:t>Обучение</a:t>
            </a:r>
            <a:r>
              <a:rPr lang="en-US" sz="4800" dirty="0"/>
              <a:t> </a:t>
            </a:r>
            <a:r>
              <a:rPr lang="en-US" sz="4800" err="1"/>
              <a:t>модели</a:t>
            </a:r>
            <a:r>
              <a:rPr lang="en-US" sz="4800" dirty="0"/>
              <a:t> Yolo8m-obb</a:t>
            </a:r>
          </a:p>
        </p:txBody>
      </p:sp>
      <p:pic>
        <p:nvPicPr>
          <p:cNvPr id="12" name="Рисунок 11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653C11C-1821-ED02-13F1-276AAEBA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90" y="284781"/>
            <a:ext cx="6366447" cy="3140000"/>
          </a:xfrm>
          <a:custGeom>
            <a:avLst/>
            <a:gdLst/>
            <a:ahLst/>
            <a:cxnLst/>
            <a:rect l="l" t="t" r="r" b="b"/>
            <a:pathLst>
              <a:path w="2434045" h="2435676">
                <a:moveTo>
                  <a:pt x="0" y="0"/>
                </a:moveTo>
                <a:lnTo>
                  <a:pt x="2434045" y="0"/>
                </a:lnTo>
                <a:lnTo>
                  <a:pt x="2434045" y="2435676"/>
                </a:lnTo>
                <a:lnTo>
                  <a:pt x="0" y="2435676"/>
                </a:lnTo>
                <a:close/>
              </a:path>
            </a:pathLst>
          </a:custGeom>
        </p:spPr>
      </p:pic>
      <p:pic>
        <p:nvPicPr>
          <p:cNvPr id="9" name="Рисунок 8" descr="Изображение выглядит как текст, метр, счетчик на стоянке, стоянка&#10;&#10;Автоматически созданное описание">
            <a:extLst>
              <a:ext uri="{FF2B5EF4-FFF2-40B4-BE49-F238E27FC236}">
                <a16:creationId xmlns:a16="http://schemas.microsoft.com/office/drawing/2014/main" id="{4B8B976B-05FA-E79D-18F5-FE57056E86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182" r="-1" b="4311"/>
          <a:stretch/>
        </p:blipFill>
        <p:spPr>
          <a:xfrm>
            <a:off x="5656599" y="3640313"/>
            <a:ext cx="3015570" cy="2810913"/>
          </a:xfrm>
          <a:custGeom>
            <a:avLst/>
            <a:gdLst/>
            <a:ahLst/>
            <a:cxnLst/>
            <a:rect l="l" t="t" r="r" b="b"/>
            <a:pathLst>
              <a:path w="2434045" h="2435676">
                <a:moveTo>
                  <a:pt x="0" y="0"/>
                </a:moveTo>
                <a:lnTo>
                  <a:pt x="2434045" y="0"/>
                </a:lnTo>
                <a:lnTo>
                  <a:pt x="2434045" y="2435676"/>
                </a:lnTo>
                <a:lnTo>
                  <a:pt x="0" y="2435676"/>
                </a:lnTo>
                <a:close/>
              </a:path>
            </a:pathLst>
          </a:custGeom>
        </p:spPr>
      </p:pic>
      <p:pic>
        <p:nvPicPr>
          <p:cNvPr id="10" name="Рисунок 9" descr="Изображение выглядит как текст, снимок экрана, машина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236AEB0F-1D59-88B9-EA96-9DC1BEBA98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7446" r="-4" b="-4"/>
          <a:stretch/>
        </p:blipFill>
        <p:spPr>
          <a:xfrm>
            <a:off x="8836120" y="3640309"/>
            <a:ext cx="3186018" cy="2810921"/>
          </a:xfrm>
          <a:custGeom>
            <a:avLst/>
            <a:gdLst/>
            <a:ahLst/>
            <a:cxnLst/>
            <a:rect l="l" t="t" r="r" b="b"/>
            <a:pathLst>
              <a:path w="5093106" h="3072225">
                <a:moveTo>
                  <a:pt x="0" y="0"/>
                </a:moveTo>
                <a:lnTo>
                  <a:pt x="5093106" y="0"/>
                </a:lnTo>
                <a:lnTo>
                  <a:pt x="5093106" y="3072225"/>
                </a:lnTo>
                <a:lnTo>
                  <a:pt x="0" y="3072225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1B6D6-493C-421A-24EF-D8A6C815D4D8}"/>
              </a:ext>
            </a:extLst>
          </p:cNvPr>
          <p:cNvSpPr txBox="1"/>
          <p:nvPr/>
        </p:nvSpPr>
        <p:spPr>
          <a:xfrm>
            <a:off x="574110" y="2254684"/>
            <a:ext cx="454068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1600" b="1" dirty="0">
                <a:latin typeface="Times New Roman"/>
                <a:cs typeface="Times New Roman"/>
              </a:rPr>
              <a:t>Интерпретация метрик:</a:t>
            </a:r>
            <a:endParaRPr lang="ru-RU" sz="1600" dirty="0"/>
          </a:p>
          <a:p>
            <a:pPr marL="285750" indent="-285750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Высокая точность (P):</a:t>
            </a:r>
            <a:r>
              <a:rPr lang="ru-RU" sz="1600" dirty="0">
                <a:latin typeface="Times New Roman"/>
                <a:cs typeface="Times New Roman"/>
              </a:rPr>
              <a:t> Модель редко выдает ложноположительные результаты, то есть редко ошибочно классифицирует фон или другие объекты как целевой класс.</a:t>
            </a:r>
            <a:endParaRPr lang="ru-RU" sz="1600" dirty="0"/>
          </a:p>
          <a:p>
            <a:pPr marL="285750" indent="-285750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Высокая полнота (R):</a:t>
            </a:r>
            <a:r>
              <a:rPr lang="ru-RU" sz="1600" dirty="0">
                <a:latin typeface="Times New Roman"/>
                <a:cs typeface="Times New Roman"/>
              </a:rPr>
              <a:t> Модель успешно обнаруживает большинство объектов целевого класса на изображениях.</a:t>
            </a:r>
            <a:endParaRPr lang="ru-RU" sz="1600"/>
          </a:p>
          <a:p>
            <a:pPr marL="285750" indent="-285750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Высокий mAP50:</a:t>
            </a:r>
            <a:r>
              <a:rPr lang="ru-RU" sz="1600" dirty="0">
                <a:latin typeface="Times New Roman"/>
                <a:cs typeface="Times New Roman"/>
              </a:rPr>
              <a:t> Подтверждает, что модель хорошо распознает объекты при стандартном пороге </a:t>
            </a:r>
            <a:r>
              <a:rPr lang="ru-RU" sz="1600" err="1">
                <a:latin typeface="Times New Roman"/>
                <a:cs typeface="Times New Roman"/>
              </a:rPr>
              <a:t>IoU</a:t>
            </a:r>
            <a:r>
              <a:rPr lang="ru-RU" sz="1600" dirty="0">
                <a:latin typeface="Times New Roman"/>
                <a:cs typeface="Times New Roman"/>
              </a:rPr>
              <a:t> 0.5.</a:t>
            </a:r>
            <a:endParaRPr lang="ru-RU" sz="1600"/>
          </a:p>
          <a:p>
            <a:pPr marL="285750" indent="-285750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mAP50-95:</a:t>
            </a:r>
            <a:r>
              <a:rPr lang="ru-RU" sz="1600" dirty="0">
                <a:latin typeface="Times New Roman"/>
                <a:cs typeface="Times New Roman"/>
              </a:rPr>
              <a:t> Более строгая метрика, которая учитывает различные пороги </a:t>
            </a:r>
            <a:r>
              <a:rPr lang="ru-RU" sz="1600" err="1">
                <a:latin typeface="Times New Roman"/>
                <a:cs typeface="Times New Roman"/>
              </a:rPr>
              <a:t>IoU</a:t>
            </a:r>
            <a:r>
              <a:rPr lang="ru-RU" sz="1600" dirty="0">
                <a:latin typeface="Times New Roman"/>
                <a:cs typeface="Times New Roman"/>
              </a:rPr>
              <a:t>. Высокие значения свидетельствуют о том, что модель точно определяет границы объектов.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7BF4373-5FF7-699C-F19C-75217D2AD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116144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US" sz="3200" err="1"/>
              <a:t>Создание</a:t>
            </a:r>
            <a:r>
              <a:rPr lang="en-US" sz="3200" dirty="0"/>
              <a:t> </a:t>
            </a:r>
            <a:r>
              <a:rPr lang="en-US" sz="3200" err="1"/>
              <a:t>датасета</a:t>
            </a:r>
            <a:r>
              <a:rPr lang="en-US" sz="3200" dirty="0"/>
              <a:t> </a:t>
            </a:r>
            <a:r>
              <a:rPr lang="en-US" sz="3200" err="1"/>
              <a:t>для</a:t>
            </a:r>
            <a:r>
              <a:rPr lang="en-US" sz="3200" dirty="0"/>
              <a:t> </a:t>
            </a:r>
            <a:r>
              <a:rPr lang="en-US" sz="3200" err="1"/>
              <a:t>обучения</a:t>
            </a:r>
            <a:r>
              <a:rPr lang="en-US" sz="3200" dirty="0"/>
              <a:t> и CRNN </a:t>
            </a:r>
            <a:r>
              <a:rPr lang="en-US" sz="3200" err="1"/>
              <a:t>моделей</a:t>
            </a:r>
            <a:endParaRPr lang="en-US" sz="3200"/>
          </a:p>
          <a:p>
            <a:pPr algn="l"/>
            <a:endParaRPr lang="en-US" sz="5000"/>
          </a:p>
        </p:txBody>
      </p:sp>
      <p:pic>
        <p:nvPicPr>
          <p:cNvPr id="7" name="Рисунок 6" descr="Изображение выглядит как текст, Шрифт, типография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111C8E-AE1C-1FAB-9E09-7CEF7AAB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63" y="924719"/>
            <a:ext cx="5916176" cy="2351754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Placeholder 24" descr="A close-up of a network">
            <a:extLst>
              <a:ext uri="{FF2B5EF4-FFF2-40B4-BE49-F238E27FC236}">
                <a16:creationId xmlns:a16="http://schemas.microsoft.com/office/drawing/2014/main" id="{8057EF8C-955E-516C-F307-61E59C64D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8" r="1" b="30449"/>
          <a:stretch/>
        </p:blipFill>
        <p:spPr>
          <a:xfrm>
            <a:off x="5721501" y="3627187"/>
            <a:ext cx="5923100" cy="277336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51DAF6-5AB9-B46C-D19B-C85FE6E23D17}"/>
              </a:ext>
            </a:extLst>
          </p:cNvPr>
          <p:cNvSpPr txBox="1"/>
          <p:nvPr/>
        </p:nvSpPr>
        <p:spPr>
          <a:xfrm>
            <a:off x="553453" y="1937084"/>
            <a:ext cx="444767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 err="1">
                <a:latin typeface="Walbaum Display"/>
                <a:cs typeface="Times New Roman"/>
              </a:rPr>
              <a:t>Для</a:t>
            </a:r>
            <a:r>
              <a:rPr lang="en-US" dirty="0">
                <a:latin typeface="Walbaum Display"/>
                <a:cs typeface="Times New Roman"/>
              </a:rPr>
              <a:t> </a:t>
            </a:r>
            <a:r>
              <a:rPr lang="en-US" dirty="0" err="1">
                <a:latin typeface="Walbaum Display"/>
                <a:cs typeface="Times New Roman"/>
              </a:rPr>
              <a:t>обучения</a:t>
            </a:r>
            <a:r>
              <a:rPr lang="en-US" dirty="0">
                <a:latin typeface="Walbaum Display"/>
                <a:cs typeface="Times New Roman"/>
              </a:rPr>
              <a:t> </a:t>
            </a:r>
            <a:r>
              <a:rPr lang="en-US" dirty="0" err="1">
                <a:latin typeface="Walbaum Display"/>
                <a:cs typeface="Times New Roman"/>
              </a:rPr>
              <a:t>модели</a:t>
            </a:r>
            <a:r>
              <a:rPr lang="en-US" dirty="0">
                <a:latin typeface="Walbaum Display"/>
                <a:cs typeface="Times New Roman"/>
              </a:rPr>
              <a:t> CRNN </a:t>
            </a:r>
            <a:r>
              <a:rPr lang="en-US" dirty="0" err="1">
                <a:latin typeface="Walbaum Display"/>
                <a:cs typeface="Times New Roman"/>
              </a:rPr>
              <a:t>был</a:t>
            </a:r>
            <a:r>
              <a:rPr lang="en-US" dirty="0">
                <a:latin typeface="Walbaum Display"/>
                <a:cs typeface="Times New Roman"/>
              </a:rPr>
              <a:t> </a:t>
            </a:r>
            <a:r>
              <a:rPr lang="en-US" dirty="0" err="1">
                <a:latin typeface="Walbaum Display"/>
                <a:cs typeface="Times New Roman"/>
              </a:rPr>
              <a:t>создан</a:t>
            </a:r>
            <a:r>
              <a:rPr lang="en-US" dirty="0">
                <a:latin typeface="Walbaum Display"/>
                <a:cs typeface="Times New Roman"/>
              </a:rPr>
              <a:t> </a:t>
            </a:r>
            <a:r>
              <a:rPr lang="en-US" dirty="0" err="1">
                <a:latin typeface="Walbaum Display"/>
                <a:cs typeface="Times New Roman"/>
              </a:rPr>
              <a:t>датасет</a:t>
            </a:r>
            <a:r>
              <a:rPr lang="en-US" dirty="0">
                <a:latin typeface="Walbaum Display"/>
                <a:cs typeface="Times New Roman"/>
              </a:rPr>
              <a:t> </a:t>
            </a:r>
            <a:r>
              <a:rPr lang="en-US" dirty="0" err="1">
                <a:latin typeface="Walbaum Display"/>
                <a:cs typeface="Times New Roman"/>
              </a:rPr>
              <a:t>на</a:t>
            </a:r>
            <a:r>
              <a:rPr lang="en-US" dirty="0">
                <a:latin typeface="Walbaum Display"/>
                <a:cs typeface="Times New Roman"/>
              </a:rPr>
              <a:t> 5000 </a:t>
            </a:r>
            <a:r>
              <a:rPr lang="en-US" dirty="0" err="1">
                <a:latin typeface="Walbaum Display"/>
                <a:cs typeface="Times New Roman"/>
              </a:rPr>
              <a:t>изображений</a:t>
            </a:r>
            <a:r>
              <a:rPr lang="en-US" dirty="0">
                <a:latin typeface="Walbaum Display"/>
                <a:cs typeface="Times New Roman"/>
              </a:rPr>
              <a:t>(</a:t>
            </a:r>
            <a:r>
              <a:rPr lang="en-US" dirty="0" err="1">
                <a:latin typeface="Walbaum Display"/>
                <a:cs typeface="Times New Roman"/>
              </a:rPr>
              <a:t>боксов</a:t>
            </a:r>
            <a:r>
              <a:rPr lang="en-US" dirty="0">
                <a:latin typeface="Walbaum Display"/>
                <a:cs typeface="Times New Roman"/>
              </a:rPr>
              <a:t>) и </a:t>
            </a:r>
            <a:r>
              <a:rPr lang="en-US" dirty="0" err="1">
                <a:latin typeface="Walbaum Display"/>
                <a:cs typeface="Times New Roman"/>
              </a:rPr>
              <a:t>файл</a:t>
            </a:r>
            <a:r>
              <a:rPr lang="en-US" dirty="0">
                <a:latin typeface="Walbaum Display"/>
                <a:cs typeface="Times New Roman"/>
              </a:rPr>
              <a:t> </a:t>
            </a:r>
            <a:r>
              <a:rPr lang="en-US" dirty="0" err="1">
                <a:latin typeface="Walbaum Display"/>
                <a:cs typeface="Times New Roman"/>
              </a:rPr>
              <a:t>аннотации</a:t>
            </a:r>
            <a:r>
              <a:rPr lang="en-US" dirty="0">
                <a:latin typeface="Walbaum Display"/>
                <a:cs typeface="Times New Roman"/>
              </a:rPr>
              <a:t> к </a:t>
            </a:r>
            <a:r>
              <a:rPr lang="en-US" dirty="0" err="1">
                <a:latin typeface="Walbaum Display"/>
                <a:cs typeface="Times New Roman"/>
              </a:rPr>
              <a:t>ним</a:t>
            </a:r>
            <a:r>
              <a:rPr lang="en-US" dirty="0">
                <a:latin typeface="Walbaum Display"/>
                <a:cs typeface="Times New Roman"/>
              </a:rPr>
              <a:t> в </a:t>
            </a:r>
            <a:r>
              <a:rPr lang="en-US" dirty="0" err="1">
                <a:latin typeface="Walbaum Display"/>
                <a:cs typeface="Times New Roman"/>
              </a:rPr>
              <a:t>формате</a:t>
            </a:r>
            <a:r>
              <a:rPr lang="en-US" dirty="0">
                <a:latin typeface="Walbaum Display"/>
                <a:cs typeface="Times New Roman"/>
              </a:rPr>
              <a:t> JSON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5D332C0-E31F-2739-E7BE-AC41D184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566" y="256632"/>
            <a:ext cx="7271132" cy="477398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ru-RU" sz="2400" dirty="0"/>
              <a:t>Разработаны несколько вариантов моделей CRNN:</a:t>
            </a:r>
            <a:endParaRPr lang="ru-RU" dirty="0"/>
          </a:p>
        </p:txBody>
      </p:sp>
      <p:pic>
        <p:nvPicPr>
          <p:cNvPr id="8" name="Рисунок 7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6B3449D-4156-313E-0FE7-0AFBAFB2E7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1115" t="-2406" r="-3160" b="2632"/>
          <a:stretch/>
        </p:blipFill>
        <p:spPr>
          <a:xfrm>
            <a:off x="468217" y="842525"/>
            <a:ext cx="10302891" cy="312903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591059-DCD8-7871-F9BB-5ED25AF7B458}"/>
              </a:ext>
            </a:extLst>
          </p:cNvPr>
          <p:cNvSpPr txBox="1"/>
          <p:nvPr/>
        </p:nvSpPr>
        <p:spPr>
          <a:xfrm>
            <a:off x="471236" y="4090737"/>
            <a:ext cx="95751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Выводы: </a:t>
            </a:r>
          </a:p>
          <a:p>
            <a:pPr marL="285750" indent="-285750">
              <a:buFont typeface="Arial"/>
              <a:buChar char="•"/>
            </a:pPr>
            <a:r>
              <a:rPr lang="ru-RU" dirty="0"/>
              <a:t>Добавление </a:t>
            </a:r>
            <a:r>
              <a:rPr lang="ru-RU" dirty="0" err="1"/>
              <a:t>Residual</a:t>
            </a:r>
            <a:r>
              <a:rPr lang="ru-RU" dirty="0"/>
              <a:t> блоков в модели показало значительное улучшение результатов</a:t>
            </a:r>
          </a:p>
          <a:p>
            <a:pPr marL="285750" indent="-285750">
              <a:buFont typeface="Arial"/>
              <a:buChar char="•"/>
            </a:pPr>
            <a:r>
              <a:rPr lang="ru-RU" dirty="0"/>
              <a:t>Модели Model_4,  Model_5 и  Model_1 показывают наилучшие результаты для задач с высокой точностью, при этом Model_1 более легкая и быстрая.</a:t>
            </a:r>
          </a:p>
          <a:p>
            <a:pPr marL="285750" indent="-285750">
              <a:buFont typeface="Arial"/>
              <a:buChar char="•"/>
            </a:pPr>
            <a:r>
              <a:rPr lang="ru-RU" dirty="0"/>
              <a:t>Более тяжелые модели обучаются быстрее, но обучение неоднородное и наблюдается большие выбросы по метрикам.</a:t>
            </a:r>
          </a:p>
          <a:p>
            <a:pPr marL="285750" indent="-285750">
              <a:buFont typeface="Arial"/>
              <a:buChar char="•"/>
            </a:pPr>
            <a:r>
              <a:rPr lang="ru-RU" dirty="0"/>
              <a:t>Была выбрана модель №1, обученная на 300 эпохах и показавшая наилучший результат по CER (точность распознания 99,7%)</a:t>
            </a:r>
          </a:p>
        </p:txBody>
      </p:sp>
    </p:spTree>
    <p:extLst>
      <p:ext uri="{BB962C8B-B14F-4D97-AF65-F5344CB8AC3E}">
        <p14:creationId xmlns:p14="http://schemas.microsoft.com/office/powerpoint/2010/main" val="149848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82" name="Rectangle 18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8F06D69-D828-1FA8-84BF-0F1B42C61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345" y="283034"/>
            <a:ext cx="4225331" cy="1664211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dirty="0" err="1"/>
              <a:t>Обучение</a:t>
            </a:r>
            <a:r>
              <a:rPr lang="en-US" sz="2800" dirty="0"/>
              <a:t> </a:t>
            </a:r>
            <a:r>
              <a:rPr lang="en-US" sz="2800" dirty="0" err="1"/>
              <a:t>модели</a:t>
            </a:r>
            <a:r>
              <a:rPr lang="en-US" sz="2800" dirty="0"/>
              <a:t> №1 (CRNN c Residual </a:t>
            </a:r>
            <a:r>
              <a:rPr lang="en-US" sz="2800" dirty="0" err="1"/>
              <a:t>блоками</a:t>
            </a:r>
            <a:r>
              <a:rPr lang="en-US" sz="2800" dirty="0"/>
              <a:t>)</a:t>
            </a:r>
          </a:p>
          <a:p>
            <a:pPr algn="l">
              <a:lnSpc>
                <a:spcPct val="100000"/>
              </a:lnSpc>
            </a:pPr>
            <a:endParaRPr lang="en-US" sz="5900"/>
          </a:p>
        </p:txBody>
      </p:sp>
      <p:pic>
        <p:nvPicPr>
          <p:cNvPr id="4" name="Рисунок 3" descr="Изображение выглядит как текст, диаграмма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1629D105-5EF2-C34D-A80C-DC044B44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239" y="284009"/>
            <a:ext cx="5821731" cy="3150527"/>
          </a:xfrm>
          <a:custGeom>
            <a:avLst/>
            <a:gdLst/>
            <a:ahLst/>
            <a:cxnLst/>
            <a:rect l="l" t="t" r="r" b="b"/>
            <a:pathLst>
              <a:path w="2434045" h="2435676">
                <a:moveTo>
                  <a:pt x="0" y="0"/>
                </a:moveTo>
                <a:lnTo>
                  <a:pt x="2434045" y="0"/>
                </a:lnTo>
                <a:lnTo>
                  <a:pt x="2434045" y="2435676"/>
                </a:lnTo>
                <a:lnTo>
                  <a:pt x="0" y="2435676"/>
                </a:lnTo>
                <a:close/>
              </a:path>
            </a:pathLst>
          </a:custGeom>
        </p:spPr>
      </p:pic>
      <p:pic>
        <p:nvPicPr>
          <p:cNvPr id="2" name="Рисунок 1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96D657E7-7CBF-6D6E-0C4E-CE3D80724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28" y="3638015"/>
            <a:ext cx="5821731" cy="3080178"/>
          </a:xfrm>
          <a:custGeom>
            <a:avLst/>
            <a:gdLst/>
            <a:ahLst/>
            <a:cxnLst/>
            <a:rect l="l" t="t" r="r" b="b"/>
            <a:pathLst>
              <a:path w="5093106" h="3072225">
                <a:moveTo>
                  <a:pt x="0" y="0"/>
                </a:moveTo>
                <a:lnTo>
                  <a:pt x="5093106" y="0"/>
                </a:lnTo>
                <a:lnTo>
                  <a:pt x="5093106" y="3072225"/>
                </a:lnTo>
                <a:lnTo>
                  <a:pt x="0" y="3072225"/>
                </a:lnTo>
                <a:close/>
              </a:path>
            </a:pathLst>
          </a:custGeom>
        </p:spPr>
      </p:pic>
      <p:pic>
        <p:nvPicPr>
          <p:cNvPr id="5" name="Рисунок 4" descr="Изображение выглядит как текст, Шрифт, снимок экран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9CA48B5-1FF5-8E6B-3196-B2F0148A7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66" y="2170323"/>
            <a:ext cx="5494173" cy="45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7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24" descr="A close-up of a network">
            <a:extLst>
              <a:ext uri="{FF2B5EF4-FFF2-40B4-BE49-F238E27FC236}">
                <a16:creationId xmlns:a16="http://schemas.microsoft.com/office/drawing/2014/main" id="{A2C7F0B1-C11D-6693-36A6-9D7AD834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920082" y="549275"/>
            <a:ext cx="5629975" cy="5759450"/>
          </a:xfrm>
          <a:custGeom>
            <a:avLst/>
            <a:gdLst/>
            <a:ahLst/>
            <a:cxnLst/>
            <a:rect l="l" t="t" r="r" b="b"/>
            <a:pathLst>
              <a:path w="6098400" h="6858000">
                <a:moveTo>
                  <a:pt x="0" y="0"/>
                </a:moveTo>
                <a:lnTo>
                  <a:pt x="6098400" y="0"/>
                </a:lnTo>
                <a:lnTo>
                  <a:pt x="609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786E2FD-8E17-176E-9E94-87178005B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68018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err="1"/>
              <a:t>Создание</a:t>
            </a:r>
            <a:r>
              <a:rPr lang="en-US" sz="3200" dirty="0"/>
              <a:t> Telegram </a:t>
            </a:r>
            <a:r>
              <a:rPr lang="en-US" sz="3200" err="1"/>
              <a:t>бота</a:t>
            </a:r>
            <a:endParaRPr lang="en-US" sz="3200"/>
          </a:p>
        </p:txBody>
      </p:sp>
      <p:pic>
        <p:nvPicPr>
          <p:cNvPr id="2" name="SVID_20240923_200757_1">
            <a:hlinkClick r:id="" action="ppaction://media"/>
            <a:extLst>
              <a:ext uri="{FF2B5EF4-FFF2-40B4-BE49-F238E27FC236}">
                <a16:creationId xmlns:a16="http://schemas.microsoft.com/office/drawing/2014/main" id="{F2620943-84FF-DD4F-1600-98388EE0B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65818" y="549275"/>
            <a:ext cx="2650077" cy="5761037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8E38B-77D3-566C-1A01-714D0D499556}"/>
              </a:ext>
            </a:extLst>
          </p:cNvPr>
          <p:cNvSpPr txBox="1"/>
          <p:nvPr/>
        </p:nvSpPr>
        <p:spPr>
          <a:xfrm>
            <a:off x="320843" y="1373604"/>
            <a:ext cx="7008393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49580" algn="just"/>
            <a:r>
              <a:rPr lang="ru-RU" b="1" i="0" u="none" strike="noStrike" dirty="0">
                <a:latin typeface="Times New Roman"/>
                <a:ea typeface="Times New Roman"/>
                <a:cs typeface="Times New Roman"/>
              </a:rPr>
              <a:t>Основные функции:</a:t>
            </a:r>
          </a:p>
          <a:p>
            <a:pPr indent="449580" algn="just"/>
            <a:endParaRPr lang="ru-RU" b="1" dirty="0">
              <a:latin typeface="Times New Roman"/>
              <a:ea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sz="1600" b="0" i="0" u="none" strike="noStrike" dirty="0">
                <a:latin typeface="Times New Roman"/>
                <a:ea typeface="Times New Roman"/>
                <a:cs typeface="Times New Roman"/>
              </a:rPr>
              <a:t>Распознавание объектов на изображении: Бот принимает изображения от </a:t>
            </a:r>
            <a:r>
              <a:rPr lang="ru-RU" sz="1600" dirty="0">
                <a:latin typeface="Times New Roman"/>
                <a:ea typeface="Times New Roman"/>
                <a:cs typeface="Times New Roman"/>
              </a:rPr>
              <a:t>авторизованных пользователей</a:t>
            </a:r>
            <a:r>
              <a:rPr lang="ru-RU" sz="1600" b="0" i="0" u="none" strike="noStrike" dirty="0">
                <a:latin typeface="Times New Roman"/>
                <a:ea typeface="Times New Roman"/>
                <a:cs typeface="Times New Roman"/>
              </a:rPr>
              <a:t> и распознает объекты на основе модели </a:t>
            </a:r>
            <a:r>
              <a:rPr lang="af-ZA" sz="1600" b="0" i="0" u="none" strike="noStrike" dirty="0">
                <a:latin typeface="Walbaum Display"/>
                <a:ea typeface="Times New Roman"/>
                <a:cs typeface="Times New Roman"/>
              </a:rPr>
              <a:t>YOLO</a:t>
            </a:r>
            <a:r>
              <a:rPr lang="af-ZA" sz="1600" dirty="0">
                <a:latin typeface="Walbaum Display"/>
                <a:ea typeface="Times New Roman"/>
                <a:cs typeface="Times New Roman"/>
              </a:rPr>
              <a:t>.</a:t>
            </a:r>
            <a:endParaRPr lang="af-ZA" dirty="0">
              <a:latin typeface="Gill Sans MT"/>
              <a:ea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sz="1600" b="0" i="0" u="none" strike="noStrike" dirty="0">
                <a:latin typeface="Times New Roman"/>
                <a:ea typeface="Times New Roman"/>
                <a:cs typeface="Times New Roman"/>
              </a:rPr>
              <a:t>Распознавание текста: Извлекает и распознает текстовые поля на изображении с использованием модели </a:t>
            </a:r>
            <a:r>
              <a:rPr lang="af-ZA" sz="1600" b="0" i="0" u="none" strike="noStrike" dirty="0">
                <a:latin typeface="Walbaum Display"/>
                <a:ea typeface="Times New Roman"/>
                <a:cs typeface="Times New Roman"/>
              </a:rPr>
              <a:t>CRNN.</a:t>
            </a:r>
            <a:endParaRPr lang="af-ZA" dirty="0">
              <a:latin typeface="Gill Sans MT"/>
              <a:ea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sz="1600" b="0" i="0" u="none" strike="noStrike" dirty="0">
                <a:latin typeface="Times New Roman"/>
                <a:ea typeface="Times New Roman"/>
                <a:cs typeface="Times New Roman"/>
              </a:rPr>
              <a:t>Обработка изображений: Бот обрабатывает изображения, вырезает отдельные объекты и сохраняет их в пользовательской папке.</a:t>
            </a:r>
            <a:endParaRPr lang="af-ZA" dirty="0">
              <a:latin typeface="Gill Sans MT"/>
              <a:ea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sz="1600" b="0" i="0" u="none" strike="noStrike" dirty="0">
                <a:latin typeface="Times New Roman"/>
                <a:ea typeface="Times New Roman"/>
                <a:cs typeface="Times New Roman"/>
              </a:rPr>
              <a:t>Логирование: Ведется подробное логирование в отдельные файлы для каждого пользователя.</a:t>
            </a:r>
            <a:endParaRPr lang="af-ZA" dirty="0">
              <a:latin typeface="Gill Sans MT"/>
              <a:ea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sz="1600" b="0" i="0" u="none" strike="noStrike" dirty="0">
                <a:latin typeface="Times New Roman"/>
                <a:ea typeface="Times New Roman"/>
                <a:cs typeface="Times New Roman"/>
              </a:rPr>
              <a:t>Поиск в базе данных: После распознавания бот может выполнять поиск по базе данных на основе полученных данных и возвращать результаты пользователю.</a:t>
            </a:r>
            <a:endParaRPr lang="af-ZA" dirty="0">
              <a:latin typeface="Gill Sans MT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340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0</TotalTime>
  <Words>416</Words>
  <Application>Microsoft Office PowerPoint</Application>
  <PresentationFormat>Широкоэкранный</PresentationFormat>
  <Paragraphs>117</Paragraphs>
  <Slides>10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3DFloatVTI</vt:lpstr>
      <vt:lpstr>Заказчик: ООО "ЭнерТест"  Проект: Разработка компьютерного зрения для распознавания данных электросчетчиков  Тимлид: Алексей Терещенко  Исполнитель:  Токарев Александр  Старт обучения: 11 января 2024 г.   Дата защиты: 11 октября 2024г.     </vt:lpstr>
      <vt:lpstr>1. Введение Компания ООО "ЭнерТест" предоставила техническое задание, в котором описывает требования к разработке системы компьютерного зрения, основанной на нейронных сетях, для автоматического распознавания информации с электросчетчиков с последующей обработкой и интеграцией с внешними сервисами. Система будет интегрирована с Telegram-ботом для взаимодействия с пользователями.  2. Цели и задачи проекта Создание автоматизированной системы, которая сможет: - Считывать информацию с фотографий электросчетчиков для сверки с базой данных российских реестров учета потребителей. - Обрабатывать и распознавать текст на изображениях. - Передавать распознанные данные на сервер для сверки с базой данных. - Возвращать пользователю полные данные по прибору учета через Telegram-бот.  </vt:lpstr>
      <vt:lpstr>Этапы работы</vt:lpstr>
      <vt:lpstr>Разметка в CVAT (Label Studio)</vt:lpstr>
      <vt:lpstr>Обучение модели Yolo8m-obb</vt:lpstr>
      <vt:lpstr>Создание датасета для обучения и CRNN моделей </vt:lpstr>
      <vt:lpstr>Разработаны несколько вариантов моделей CRNN:</vt:lpstr>
      <vt:lpstr>Обучение модели №1 (CRNN c Residual блоками) </vt:lpstr>
      <vt:lpstr>Создание Telegram бота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786</cp:revision>
  <dcterms:created xsi:type="dcterms:W3CDTF">2024-09-20T17:43:56Z</dcterms:created>
  <dcterms:modified xsi:type="dcterms:W3CDTF">2024-10-11T11:55:41Z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